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304"/>
  </p:normalViewPr>
  <p:slideViewPr>
    <p:cSldViewPr>
      <p:cViewPr varScale="1">
        <p:scale>
          <a:sx n="70" d="100"/>
          <a:sy n="70" d="100"/>
        </p:scale>
        <p:origin x="18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1A966-5058-D24A-9395-4650BA133A18}" type="datetimeFigureOut">
              <a:rPr lang="en-US" smtClean="0"/>
              <a:t>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8B981-9304-3545-807B-BF76DBDB6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8FC-487D-0A4D-8737-5573A2AA82CC}" type="datetimeFigureOut">
              <a:rPr lang="en-US" smtClean="0"/>
              <a:t>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97B55-3B62-624A-901D-BAD12AAEC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34658-519B-9A48-98AD-EFC3D1023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37150-91C8-5E4D-A617-0313821189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51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B5F54-A833-7746-8278-962ED3C3B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2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ADC1E-531E-DA4D-BAC5-72C4FFC7F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88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7A2D9-7194-C94F-9268-3F2F7522D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04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38C6F-7474-8A47-8F29-0853D7435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1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7BA1A-BF8E-2941-A02F-ADEB9053A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50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41257-7BD4-E741-8461-1AE4C73BA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26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606F-047D-3B4A-BAE1-BFA4B8484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66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54D3B-18E4-C242-B93C-5AF62B939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6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1125E-5FEC-DE4B-86D4-AE64875AC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1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BEB91-1370-5E43-8413-83513A0E5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7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8D4A65-AE80-AF40-B08A-3AA8735C00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2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3.png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5.pn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.png"/><Relationship Id="rId5" Type="http://schemas.openxmlformats.org/officeDocument/2006/relationships/image" Target="../media/image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png"/><Relationship Id="rId5" Type="http://schemas.openxmlformats.org/officeDocument/2006/relationships/image" Target="../media/image5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Early Restoration In America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kelleyj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035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057400" y="762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  <a:latin typeface="Tahoma" charset="0"/>
              </a:rPr>
              <a:t>O’Kelley Leaves Methodism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209800" y="1066800"/>
            <a:ext cx="670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n-US" altLang="en-US" sz="2000">
                <a:latin typeface="Tahoma" charset="0"/>
              </a:rPr>
              <a:t>Broke With Methodists With Many Followers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n-US" altLang="en-US" sz="2000">
                <a:latin typeface="Tahoma" charset="0"/>
              </a:rPr>
              <a:t>They Called Themselves Republican (Free) Methodists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n-US" altLang="en-US" sz="2000"/>
              <a:t>August 4, 1794 – At A Meeting At “Old Lebanon” Surry County, Virginia A Momentous Event Took Place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ü"/>
            </a:pPr>
            <a:r>
              <a:rPr lang="en-US" altLang="en-US" sz="2000"/>
              <a:t>At The Suggestion Of Rice Haggard They Took The Name “Christian” Only And Determined To Go Back To The Bible</a:t>
            </a:r>
            <a:endParaRPr lang="en-US" altLang="en-US">
              <a:latin typeface="Tahoma" charset="0"/>
            </a:endParaRP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609600" y="3657600"/>
          <a:ext cx="2895600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Photo Editor Photo" r:id="rId4" imgW="7306695" imgH="7257143" progId="">
                  <p:embed/>
                </p:oleObj>
              </mc:Choice>
              <mc:Fallback>
                <p:oleObj name="Photo Editor Photo" r:id="rId4" imgW="7306695" imgH="7257143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657600"/>
                        <a:ext cx="2895600" cy="287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4267200" y="3581400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6" imgW="12193702" imgH="9142857" progId="">
                  <p:embed/>
                </p:oleObj>
              </mc:Choice>
              <mc:Fallback>
                <p:oleObj name="Photo Editor Photo" r:id="rId6" imgW="12193702" imgH="914285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81400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 advAuto="0"/>
      <p:bldP spid="1331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0"/>
            <a:ext cx="8077200" cy="13716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Christian Movement In Virginia &amp; North Carolina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762000"/>
            <a:ext cx="3124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>
                <a:latin typeface="Tahoma" charset="0"/>
              </a:rPr>
              <a:t>Marked A Coming Together Of The Smith, O’Kelley &amp; Jones Movements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O’Kelley Lived Near Durham, North Carolina And Planted Christian Churches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His Beliefs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Lord’s Supper On 1st Day Of Week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Collection – Free-Will Offering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Singing, Preaching, Praying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100"/>
              <a:t>Failed At Baptism</a:t>
            </a:r>
            <a:endParaRPr lang="en-US" altLang="en-US">
              <a:latin typeface="Tahoma" charset="0"/>
            </a:endParaRP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3429000" y="1524000"/>
          <a:ext cx="4800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hoto Editor Photo" r:id="rId3" imgW="14628571" imgH="9752381" progId="">
                  <p:embed/>
                </p:oleObj>
              </mc:Choice>
              <mc:Fallback>
                <p:oleObj name="Photo Editor Photo" r:id="rId3" imgW="14628571" imgH="9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24000"/>
                        <a:ext cx="48006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5334000" y="4191000"/>
          <a:ext cx="3657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Photo Editor Photo" r:id="rId5" imgW="10971429" imgH="7314286" progId="">
                  <p:embed/>
                </p:oleObj>
              </mc:Choice>
              <mc:Fallback>
                <p:oleObj name="Photo Editor Photo" r:id="rId5" imgW="10971429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191000"/>
                        <a:ext cx="3657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3200400" y="3886200"/>
          <a:ext cx="4114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Photo Editor Photo" r:id="rId7" imgW="10971429" imgH="7314286" progId="">
                  <p:embed/>
                </p:oleObj>
              </mc:Choice>
              <mc:Fallback>
                <p:oleObj name="Photo Editor Photo" r:id="rId7" imgW="10971429" imgH="731428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86200"/>
                        <a:ext cx="4114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6172200" y="1524000"/>
          <a:ext cx="27098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hoto Editor Photo" r:id="rId9" imgW="7314286" imgH="10971429" progId="">
                  <p:embed/>
                </p:oleObj>
              </mc:Choice>
              <mc:Fallback>
                <p:oleObj name="Photo Editor Photo" r:id="rId9" imgW="7314286" imgH="10971429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0"/>
                        <a:ext cx="27098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447800"/>
            <a:ext cx="2400300" cy="4572000"/>
            <a:chOff x="384" y="1680"/>
            <a:chExt cx="1109" cy="2112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384" y="1968"/>
            <a:ext cx="1109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6" name="Photo Editor Photo" r:id="rId3" imgW="3238952" imgH="5009524" progId="">
                    <p:embed/>
                  </p:oleObj>
                </mc:Choice>
                <mc:Fallback>
                  <p:oleObj name="Photo Editor Photo" r:id="rId3" imgW="3238952" imgH="5009524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92"/>
                        <a:stretch>
                          <a:fillRect/>
                        </a:stretch>
                      </p:blipFill>
                      <p:spPr bwMode="auto">
                        <a:xfrm>
                          <a:off x="384" y="1968"/>
                          <a:ext cx="1109" cy="1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432" y="1680"/>
              <a:ext cx="1035" cy="43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John Wright</a:t>
              </a:r>
            </a:p>
          </p:txBody>
        </p:sp>
        <p:sp>
          <p:nvSpPr>
            <p:cNvPr id="717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80" y="3552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1785-1851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An Indiana Movement</a:t>
            </a:r>
            <a:endParaRPr lang="en-US" alt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590800" y="990600"/>
            <a:ext cx="6477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John Wright Was A Member Of A German Free-Will Baptist Group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Known As “Dunkers” – German For “Immersers”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Began Comparing Baptist Doctrine To Baptist Doctrine And Found Discrepancies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When Comparing Baptist Doctrine To Scripture, Found Discrepancies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Taught That The Bible Was All-Sufficient For Faith &amp; Practice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The Lord’s Supper Should Be Taken On The 1</a:t>
            </a:r>
            <a:r>
              <a:rPr lang="en-US" altLang="en-US" sz="1900" baseline="30000">
                <a:latin typeface="Tahoma" charset="0"/>
              </a:rPr>
              <a:t>st</a:t>
            </a:r>
            <a:r>
              <a:rPr lang="en-US" altLang="en-US" sz="1900">
                <a:latin typeface="Tahoma" charset="0"/>
              </a:rPr>
              <a:t> Day Of Every Week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Thought Baptism Was Essential To Eternal Salvation, But Not For Forgiveness Of Sins – Later Changed This Belief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His Actions: Took 16 Baptist Churches Away From Baptists Near Salem, Indiana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900">
                <a:latin typeface="Tahoma" charset="0"/>
              </a:rPr>
              <a:t>In All This He Had Never Heard Of Alexander Campbell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5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utoUpdateAnimBg="0"/>
      <p:bldP spid="15367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ahoma" charset="0"/>
              </a:rPr>
              <a:t>Movements Independent Of </a:t>
            </a:r>
            <a:br>
              <a:rPr lang="en-US" altLang="en-US" sz="3200">
                <a:latin typeface="Tahoma" charset="0"/>
              </a:rPr>
            </a:br>
            <a:r>
              <a:rPr lang="en-US" altLang="en-US" sz="3200">
                <a:latin typeface="Tahoma" charset="0"/>
              </a:rPr>
              <a:t>Stone &amp; Campbell  Part II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69138" y="1219200"/>
            <a:ext cx="1770062" cy="2133600"/>
            <a:chOff x="240" y="1632"/>
            <a:chExt cx="1776" cy="2064"/>
          </a:xfrm>
        </p:grpSpPr>
        <p:pic>
          <p:nvPicPr>
            <p:cNvPr id="8213" name="Picture 4" descr="Photograph of Chester Bull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087" cy="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40" y="1632"/>
              <a:ext cx="1776" cy="72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Dr. Chester Bullard</a:t>
              </a:r>
            </a:p>
          </p:txBody>
        </p:sp>
        <p:sp>
          <p:nvSpPr>
            <p:cNvPr id="821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" y="3408"/>
              <a:ext cx="1338" cy="28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1809-1893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16391" name="Picture 7" descr="5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45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4800" y="3962400"/>
            <a:ext cx="1676400" cy="2533650"/>
            <a:chOff x="144" y="2592"/>
            <a:chExt cx="1056" cy="1596"/>
          </a:xfrm>
        </p:grpSpPr>
        <p:graphicFrame>
          <p:nvGraphicFramePr>
            <p:cNvPr id="8194" name="Object 9"/>
            <p:cNvGraphicFramePr>
              <a:graphicFrameLocks noChangeAspect="1"/>
            </p:cNvGraphicFramePr>
            <p:nvPr/>
          </p:nvGraphicFramePr>
          <p:xfrm>
            <a:off x="204" y="2754"/>
            <a:ext cx="968" cy="1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6" name="Photo Editor Photo" r:id="rId5" imgW="4067743" imgH="5266667" progId="">
                    <p:embed/>
                  </p:oleObj>
                </mc:Choice>
                <mc:Fallback>
                  <p:oleObj name="Photo Editor Photo" r:id="rId5" imgW="4067743" imgH="526666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2754"/>
                          <a:ext cx="968" cy="1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44" y="2592"/>
              <a:ext cx="1056" cy="38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John Taylor</a:t>
              </a:r>
            </a:p>
          </p:txBody>
        </p:sp>
        <p:sp>
          <p:nvSpPr>
            <p:cNvPr id="82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88" y="3984"/>
              <a:ext cx="768" cy="20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fi-FI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1807-1895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010400" y="4114800"/>
            <a:ext cx="1857375" cy="2452688"/>
            <a:chOff x="96" y="2652"/>
            <a:chExt cx="1170" cy="1545"/>
          </a:xfrm>
        </p:grpSpPr>
        <p:pic>
          <p:nvPicPr>
            <p:cNvPr id="8208" name="Picture 13" descr="dasher08_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84"/>
              <a:ext cx="804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96" y="2652"/>
              <a:ext cx="1170" cy="8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Christian H. Dasher</a:t>
              </a:r>
            </a:p>
          </p:txBody>
        </p:sp>
        <p:sp>
          <p:nvSpPr>
            <p:cNvPr id="8210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42" y="3945"/>
              <a:ext cx="714" cy="252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1789-1866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52400" y="1295400"/>
            <a:ext cx="2057400" cy="2166938"/>
            <a:chOff x="96" y="816"/>
            <a:chExt cx="1296" cy="1365"/>
          </a:xfrm>
        </p:grpSpPr>
        <p:pic>
          <p:nvPicPr>
            <p:cNvPr id="8205" name="Picture 17" descr="Old_Philadelphia_01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31"/>
              <a:ext cx="1296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92" y="816"/>
              <a:ext cx="1008" cy="72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Old Philadelphia</a:t>
              </a:r>
            </a:p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Warren Cty. TN</a:t>
              </a:r>
            </a:p>
          </p:txBody>
        </p:sp>
        <p:sp>
          <p:nvSpPr>
            <p:cNvPr id="820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540" y="2037"/>
              <a:ext cx="372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s-I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16404" name="AutoShape 20"/>
          <p:cNvSpPr>
            <a:spLocks noChangeArrowheads="1"/>
          </p:cNvSpPr>
          <p:nvPr/>
        </p:nvSpPr>
        <p:spPr bwMode="auto">
          <a:xfrm rot="-3420499">
            <a:off x="2971800" y="2667000"/>
            <a:ext cx="228600" cy="1905000"/>
          </a:xfrm>
          <a:prstGeom prst="downArrow">
            <a:avLst>
              <a:gd name="adj1" fmla="val 50000"/>
              <a:gd name="adj2" fmla="val 2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 rot="-7821636">
            <a:off x="2743200" y="4038600"/>
            <a:ext cx="228600" cy="1905000"/>
          </a:xfrm>
          <a:prstGeom prst="downArrow">
            <a:avLst>
              <a:gd name="adj1" fmla="val 50000"/>
              <a:gd name="adj2" fmla="val 2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6" name="AutoShape 22"/>
          <p:cNvSpPr>
            <a:spLocks noChangeArrowheads="1"/>
          </p:cNvSpPr>
          <p:nvPr/>
        </p:nvSpPr>
        <p:spPr bwMode="auto">
          <a:xfrm rot="3394559">
            <a:off x="6210300" y="1943100"/>
            <a:ext cx="228600" cy="2286000"/>
          </a:xfrm>
          <a:prstGeom prst="downArrow">
            <a:avLst>
              <a:gd name="adj1" fmla="val 50000"/>
              <a:gd name="adj2" fmla="val 2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7" name="AutoShape 23"/>
          <p:cNvSpPr>
            <a:spLocks noChangeArrowheads="1"/>
          </p:cNvSpPr>
          <p:nvPr/>
        </p:nvSpPr>
        <p:spPr bwMode="auto">
          <a:xfrm rot="6905164">
            <a:off x="5791200" y="4114800"/>
            <a:ext cx="228600" cy="2667000"/>
          </a:xfrm>
          <a:prstGeom prst="downArrow">
            <a:avLst>
              <a:gd name="adj1" fmla="val 50000"/>
              <a:gd name="adj2" fmla="val 2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404" grpId="0" animBg="1"/>
      <p:bldP spid="16405" grpId="0" animBg="1"/>
      <p:bldP spid="16406" grpId="0" animBg="1"/>
      <p:bldP spid="164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2819400" cy="13716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A Virginia Movement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" y="1676400"/>
            <a:ext cx="1981200" cy="2438400"/>
            <a:chOff x="240" y="1632"/>
            <a:chExt cx="1776" cy="2064"/>
          </a:xfrm>
        </p:grpSpPr>
        <p:pic>
          <p:nvPicPr>
            <p:cNvPr id="16391" name="Picture 4" descr="Photograph of Chester Bullar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824"/>
              <a:ext cx="1087" cy="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40" y="1632"/>
              <a:ext cx="1776" cy="72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Dr. Chester Bullard</a:t>
              </a:r>
            </a:p>
          </p:txBody>
        </p:sp>
        <p:sp>
          <p:nvSpPr>
            <p:cNvPr id="1639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" y="3408"/>
              <a:ext cx="1338" cy="288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1809-1893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352800" y="304800"/>
            <a:ext cx="57912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22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Born In Massachusetts  In 1809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Early Influence Of Methodists Who Taught One Must Have A Holy Spirit Experience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His Study Found H. Sp. Worked Only Through The Word Of God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Baptized By Landon Duncan Dec. 11, 1830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1831 Medical Studied, Became A Doctor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Preached His 1</a:t>
            </a:r>
            <a:r>
              <a:rPr lang="en-US" altLang="en-US" sz="2200" baseline="30000">
                <a:latin typeface="Tahoma" charset="0"/>
              </a:rPr>
              <a:t>st</a:t>
            </a:r>
            <a:r>
              <a:rPr lang="en-US" altLang="en-US" sz="2200">
                <a:latin typeface="Tahoma" charset="0"/>
              </a:rPr>
              <a:t> Sermon On Baptism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Organized A Church After The Ancient Order In Catawba, Craig County, 1833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By 1836 He Had Planted Six Churches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Followers Called Bullardites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Moved to Snowville, Montgomery County, Snowville Church Became Known As “Little Jerusalem” Of S.W. Virginia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Never Heard Of The Campbells Until 1839 Finding Their Teaching Similar To His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200">
                <a:latin typeface="Tahoma" charset="0"/>
              </a:rPr>
              <a:t>Preached 60 Years &amp; Baptized 8000-10,000</a:t>
            </a:r>
          </a:p>
        </p:txBody>
      </p:sp>
      <p:pic>
        <p:nvPicPr>
          <p:cNvPr id="16389" name="Picture 8" descr="bullard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667000"/>
            <a:ext cx="146208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bullard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13001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74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74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74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74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74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4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74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74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74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3352800" cy="2209800"/>
          </a:xfrm>
        </p:spPr>
        <p:txBody>
          <a:bodyPr/>
          <a:lstStyle/>
          <a:p>
            <a:pPr eaLnBrk="1" hangingPunct="1"/>
            <a:r>
              <a:rPr lang="en-US" altLang="en-US" sz="4200">
                <a:latin typeface="Tahoma" charset="0"/>
              </a:rPr>
              <a:t>An Alabama </a:t>
            </a:r>
            <a:br>
              <a:rPr lang="en-US" altLang="en-US" sz="4200">
                <a:latin typeface="Tahoma" charset="0"/>
              </a:rPr>
            </a:br>
            <a:r>
              <a:rPr lang="en-US" altLang="en-US" sz="4200">
                <a:latin typeface="Tahoma" charset="0"/>
              </a:rPr>
              <a:t>Movement</a:t>
            </a:r>
            <a:br>
              <a:rPr lang="en-US" altLang="en-US" sz="4200">
                <a:latin typeface="Tahoma" charset="0"/>
              </a:rPr>
            </a:br>
            <a:r>
              <a:rPr lang="en-US" altLang="en-US" sz="4200">
                <a:latin typeface="Tahoma" charset="0"/>
              </a:rPr>
              <a:t>Before 1826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57600" y="457200"/>
            <a:ext cx="533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Alabama Became A State In 1819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He Was Reared In The Baptist Faith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Had Trouble With Scripture &amp; Baptist Doctrine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He Wanted To Be Baptized For Remission Of Sins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Found A Baptist Minister Who Nervously Consenting To Baptize Him For Remission Of Sin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Began Preaching After The Ancient Order In Lauderdale/Colbert /Franklin Counties, Alabama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Never Heard Of Alexander Campbell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Said He Found His Doctrine From The Word Of God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2590800"/>
            <a:ext cx="2971800" cy="4191000"/>
            <a:chOff x="144" y="2592"/>
            <a:chExt cx="1056" cy="1596"/>
          </a:xfrm>
        </p:grpSpPr>
        <p:graphicFrame>
          <p:nvGraphicFramePr>
            <p:cNvPr id="9218" name="Object 5"/>
            <p:cNvGraphicFramePr>
              <a:graphicFrameLocks noChangeAspect="1"/>
            </p:cNvGraphicFramePr>
            <p:nvPr/>
          </p:nvGraphicFramePr>
          <p:xfrm>
            <a:off x="204" y="2754"/>
            <a:ext cx="968" cy="1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4" name="Photo Editor Photo" r:id="rId3" imgW="4067743" imgH="5266667" progId="">
                    <p:embed/>
                  </p:oleObj>
                </mc:Choice>
                <mc:Fallback>
                  <p:oleObj name="Photo Editor Photo" r:id="rId3" imgW="4067743" imgH="5266667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2754"/>
                          <a:ext cx="968" cy="1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44" y="2592"/>
              <a:ext cx="1056" cy="38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John Taylor</a:t>
              </a:r>
            </a:p>
          </p:txBody>
        </p:sp>
        <p:sp>
          <p:nvSpPr>
            <p:cNvPr id="922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88" y="3984"/>
              <a:ext cx="768" cy="20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fi-FI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1807-1895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5" grpId="0" build="p" bldLvl="5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60325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The Influence Of John Taylor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143000"/>
            <a:ext cx="1790700" cy="2414588"/>
            <a:chOff x="216" y="2388"/>
            <a:chExt cx="1128" cy="1521"/>
          </a:xfrm>
        </p:grpSpPr>
        <p:pic>
          <p:nvPicPr>
            <p:cNvPr id="17432" name="Picture 4" descr="Image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388"/>
              <a:ext cx="1064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16" y="2460"/>
              <a:ext cx="1128" cy="8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2452468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T.B. Larimore</a:t>
              </a:r>
            </a:p>
          </p:txBody>
        </p:sp>
        <p:sp>
          <p:nvSpPr>
            <p:cNvPr id="1743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" y="3744"/>
              <a:ext cx="576" cy="1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1843-1929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886200"/>
            <a:ext cx="1790700" cy="2484438"/>
            <a:chOff x="2184" y="2448"/>
            <a:chExt cx="1128" cy="1565"/>
          </a:xfrm>
        </p:grpSpPr>
        <p:pic>
          <p:nvPicPr>
            <p:cNvPr id="17429" name="Picture 8" descr="Srygley_Filo_Bunyan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448"/>
              <a:ext cx="1089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448" y="3840"/>
              <a:ext cx="576" cy="1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1859-1940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43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184" y="2556"/>
              <a:ext cx="1128" cy="8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2452468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F.B. Srygley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124200" y="3810000"/>
            <a:ext cx="1825625" cy="2819400"/>
            <a:chOff x="4224" y="1920"/>
            <a:chExt cx="1150" cy="1776"/>
          </a:xfrm>
        </p:grpSpPr>
        <p:pic>
          <p:nvPicPr>
            <p:cNvPr id="17426" name="Picture 12" descr="Srygleyf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016"/>
              <a:ext cx="1150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7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320" y="1920"/>
              <a:ext cx="960" cy="86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2711332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F.D. Srygley</a:t>
              </a:r>
            </a:p>
          </p:txBody>
        </p:sp>
        <p:sp>
          <p:nvSpPr>
            <p:cNvPr id="1742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512" y="3552"/>
              <a:ext cx="576" cy="1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1856-1900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124200" y="914400"/>
            <a:ext cx="3071813" cy="2571750"/>
            <a:chOff x="1968" y="576"/>
            <a:chExt cx="1935" cy="1620"/>
          </a:xfrm>
        </p:grpSpPr>
        <p:pic>
          <p:nvPicPr>
            <p:cNvPr id="17423" name="Picture 16" descr="Rock_Cree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90"/>
              <a:ext cx="1935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217" y="576"/>
              <a:ext cx="1344" cy="19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29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Rock Creek Church Of Christ</a:t>
              </a:r>
            </a:p>
          </p:txBody>
        </p:sp>
        <p:sp>
          <p:nvSpPr>
            <p:cNvPr id="17425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2160" y="2004"/>
              <a:ext cx="1536" cy="192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Near Russellville, Alabama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562600" y="3657600"/>
            <a:ext cx="3200400" cy="3048000"/>
            <a:chOff x="3504" y="2304"/>
            <a:chExt cx="2016" cy="1920"/>
          </a:xfrm>
        </p:grpSpPr>
        <p:pic>
          <p:nvPicPr>
            <p:cNvPr id="17420" name="Picture 20" descr="Mars_Hill_01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448"/>
              <a:ext cx="2016" cy="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3600" y="3984"/>
              <a:ext cx="1776" cy="24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Florence, Alabama 1871-1887</a:t>
              </a:r>
            </a:p>
          </p:txBody>
        </p:sp>
        <p:sp>
          <p:nvSpPr>
            <p:cNvPr id="17422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744" y="2304"/>
              <a:ext cx="1584" cy="14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184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Mars Hill Bible College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843713" y="1066800"/>
            <a:ext cx="1604962" cy="2362200"/>
            <a:chOff x="4311" y="672"/>
            <a:chExt cx="1011" cy="1488"/>
          </a:xfrm>
        </p:grpSpPr>
        <p:pic>
          <p:nvPicPr>
            <p:cNvPr id="17417" name="Picture 24" descr="Nicholsgus01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672"/>
              <a:ext cx="101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4464" y="672"/>
              <a:ext cx="768" cy="48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12676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Gus Nichols</a:t>
              </a:r>
            </a:p>
          </p:txBody>
        </p:sp>
        <p:sp>
          <p:nvSpPr>
            <p:cNvPr id="17419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464" y="1920"/>
              <a:ext cx="672" cy="192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1892-1975</a:t>
              </a:r>
              <a:endPara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95400" y="1752600"/>
            <a:ext cx="6400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John Taylor</a:t>
            </a:r>
            <a:br>
              <a:rPr lang="en-US" altLang="en-US" sz="24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Born: Feb. 20, 1807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Died Feb. 19, 1885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Mary M.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wife of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John Taylor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Born Jul. 27, 1808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Died Jan. 11, 1868</a:t>
            </a:r>
            <a:br>
              <a:rPr lang="en-US" altLang="en-US" sz="20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In great poverty and through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bitter persecution John Taylor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Preached the Gospel in Ala. and Miss.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from 1830 to the time of his death.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This stone is erected by his brethren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of the Lord as a token of their appreciat-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ion of his labors as a Father and Minister</a:t>
            </a:r>
            <a:b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altLang="en-US" sz="2000" b="1" i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in the Church of Christ </a:t>
            </a:r>
            <a:endParaRPr lang="en-US" altLang="en-US" sz="2000">
              <a:solidFill>
                <a:schemeClr val="tx2"/>
              </a:solidFill>
              <a:latin typeface="Tahoma" charset="0"/>
            </a:endParaRPr>
          </a:p>
        </p:txBody>
      </p:sp>
      <p:pic>
        <p:nvPicPr>
          <p:cNvPr id="20483" name="Picture 3" descr="taylo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2508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aylorj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57200"/>
            <a:ext cx="29384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ahoma" charset="0"/>
              </a:rPr>
              <a:t>Old Philadelphia, Viola, Tennessee</a:t>
            </a:r>
          </a:p>
        </p:txBody>
      </p:sp>
      <p:pic>
        <p:nvPicPr>
          <p:cNvPr id="21507" name="Picture 3" descr="Old_Philadelphia_05a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39775"/>
            <a:ext cx="48006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ld_Philadelphia_03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959225"/>
            <a:ext cx="43545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838200"/>
            <a:ext cx="2152650" cy="2743200"/>
            <a:chOff x="192" y="1440"/>
            <a:chExt cx="1356" cy="1728"/>
          </a:xfrm>
        </p:grpSpPr>
        <p:pic>
          <p:nvPicPr>
            <p:cNvPr id="19463" name="Picture 6" descr="Sewell_Jesse_Londerman01a"/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61"/>
            <a:stretch>
              <a:fillRect/>
            </a:stretch>
          </p:blipFill>
          <p:spPr bwMode="auto">
            <a:xfrm>
              <a:off x="192" y="1440"/>
              <a:ext cx="13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88" y="1548"/>
              <a:ext cx="1104" cy="5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Jesse L. Sewell</a:t>
              </a:r>
            </a:p>
          </p:txBody>
        </p:sp>
        <p:sp>
          <p:nvSpPr>
            <p:cNvPr id="19465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84" y="2976"/>
              <a:ext cx="864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1818-1890</a:t>
              </a:r>
              <a:endPara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21513" name="Picture 9" descr="Old_Philadelphia_06a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09975"/>
            <a:ext cx="14128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6781800" cy="762000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ahoma" charset="0"/>
              </a:rPr>
              <a:t>Those Influenced By </a:t>
            </a:r>
            <a:br>
              <a:rPr lang="en-US" altLang="en-US" sz="4000">
                <a:latin typeface="Tahoma" charset="0"/>
              </a:rPr>
            </a:br>
            <a:r>
              <a:rPr lang="en-US" altLang="en-US" sz="4000">
                <a:latin typeface="Tahoma" charset="0"/>
              </a:rPr>
              <a:t>Jesse Sewell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304800"/>
            <a:ext cx="2152650" cy="2743200"/>
            <a:chOff x="192" y="1440"/>
            <a:chExt cx="1356" cy="1728"/>
          </a:xfrm>
        </p:grpSpPr>
        <p:pic>
          <p:nvPicPr>
            <p:cNvPr id="20496" name="Picture 4" descr="Sewell_Jesse_Londerman0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61"/>
            <a:stretch>
              <a:fillRect/>
            </a:stretch>
          </p:blipFill>
          <p:spPr bwMode="auto">
            <a:xfrm>
              <a:off x="192" y="1440"/>
              <a:ext cx="13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88" y="1548"/>
              <a:ext cx="1104" cy="51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Jesse L. Sewell</a:t>
              </a:r>
            </a:p>
          </p:txBody>
        </p:sp>
        <p:sp>
          <p:nvSpPr>
            <p:cNvPr id="2049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84" y="2976"/>
              <a:ext cx="864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</a:rPr>
                <a:t>1818-1890</a:t>
              </a:r>
              <a:endPara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86200" y="1524000"/>
            <a:ext cx="1524000" cy="2727325"/>
            <a:chOff x="1344" y="2400"/>
            <a:chExt cx="960" cy="1718"/>
          </a:xfrm>
        </p:grpSpPr>
        <p:pic>
          <p:nvPicPr>
            <p:cNvPr id="2049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00"/>
              <a:ext cx="900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Text Box 9"/>
            <p:cNvSpPr txBox="1">
              <a:spLocks noChangeArrowheads="1"/>
            </p:cNvSpPr>
            <p:nvPr/>
          </p:nvSpPr>
          <p:spPr bwMode="auto">
            <a:xfrm>
              <a:off x="1344" y="3600"/>
              <a:ext cx="96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ahoma" charset="0"/>
                </a:rPr>
                <a:t>David Lipscomb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934200" y="838200"/>
            <a:ext cx="1958975" cy="3565525"/>
            <a:chOff x="4368" y="768"/>
            <a:chExt cx="1234" cy="2246"/>
          </a:xfrm>
        </p:grpSpPr>
        <p:pic>
          <p:nvPicPr>
            <p:cNvPr id="2049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00"/>
            <a:stretch>
              <a:fillRect/>
            </a:stretch>
          </p:blipFill>
          <p:spPr bwMode="auto">
            <a:xfrm>
              <a:off x="4368" y="768"/>
              <a:ext cx="1234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 Box 10"/>
            <p:cNvSpPr txBox="1">
              <a:spLocks noChangeArrowheads="1"/>
            </p:cNvSpPr>
            <p:nvPr/>
          </p:nvSpPr>
          <p:spPr bwMode="auto">
            <a:xfrm>
              <a:off x="4512" y="2496"/>
              <a:ext cx="96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ahoma" charset="0"/>
                </a:rPr>
                <a:t>Elisha G. Sewell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74700" y="3111500"/>
            <a:ext cx="1774825" cy="3657600"/>
            <a:chOff x="2928" y="1200"/>
            <a:chExt cx="1118" cy="2304"/>
          </a:xfrm>
        </p:grpSpPr>
        <p:pic>
          <p:nvPicPr>
            <p:cNvPr id="20490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1118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3024" y="2986"/>
              <a:ext cx="96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ahoma" charset="0"/>
                </a:rPr>
                <a:t>William Lipscomb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733800" y="4337050"/>
            <a:ext cx="4857750" cy="2520950"/>
            <a:chOff x="2352" y="2732"/>
            <a:chExt cx="3060" cy="1588"/>
          </a:xfrm>
        </p:grpSpPr>
        <p:pic>
          <p:nvPicPr>
            <p:cNvPr id="20488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732"/>
              <a:ext cx="3060" cy="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Text Box 17"/>
            <p:cNvSpPr txBox="1">
              <a:spLocks noChangeArrowheads="1"/>
            </p:cNvSpPr>
            <p:nvPr/>
          </p:nvSpPr>
          <p:spPr bwMode="auto">
            <a:xfrm>
              <a:off x="3120" y="4070"/>
              <a:ext cx="18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Lipscomb University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1371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808000"/>
                </a:solidFill>
                <a:latin typeface="Tahoma" charset="0"/>
              </a:rPr>
              <a:t>Reasons To Study </a:t>
            </a:r>
            <a:br>
              <a:rPr lang="en-US" altLang="en-US">
                <a:solidFill>
                  <a:srgbClr val="808000"/>
                </a:solidFill>
                <a:latin typeface="Tahoma" charset="0"/>
              </a:rPr>
            </a:br>
            <a:r>
              <a:rPr lang="en-US" altLang="en-US">
                <a:solidFill>
                  <a:srgbClr val="808000"/>
                </a:solidFill>
                <a:latin typeface="Tahoma" charset="0"/>
              </a:rPr>
              <a:t>Church History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16163"/>
            <a:ext cx="8229600" cy="2865437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Helps Us Learn From The Mistakes Of The Past And Avoid Them</a:t>
            </a:r>
          </a:p>
          <a:p>
            <a:pPr eaLnBrk="1" hangingPunct="1"/>
            <a:r>
              <a:rPr lang="en-US" altLang="en-US">
                <a:latin typeface="Tahoma" charset="0"/>
              </a:rPr>
              <a:t>To Build Upon Their Successes, So We Can Grow From Them</a:t>
            </a:r>
          </a:p>
          <a:p>
            <a:pPr eaLnBrk="1" hangingPunct="1"/>
            <a:r>
              <a:rPr lang="en-US" altLang="en-US">
                <a:latin typeface="Tahoma" charset="0"/>
              </a:rPr>
              <a:t>Helps Us Appreciate The Lord’s Church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5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292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AutoShape 3"/>
          <p:cNvSpPr>
            <a:spLocks noChangeArrowheads="1"/>
          </p:cNvSpPr>
          <p:nvPr/>
        </p:nvSpPr>
        <p:spPr bwMode="auto">
          <a:xfrm rot="-4603469">
            <a:off x="4213225" y="1468438"/>
            <a:ext cx="350837" cy="4192588"/>
          </a:xfrm>
          <a:prstGeom prst="downArrow">
            <a:avLst>
              <a:gd name="adj1" fmla="val 50000"/>
              <a:gd name="adj2" fmla="val 298756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3556" name="Picture 4" descr="Mulkey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716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362200" y="40386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Tompkinsville, Kentucky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524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The Work And Influence Of</a:t>
            </a:r>
            <a:br>
              <a:rPr lang="en-US" altLang="en-US">
                <a:latin typeface="Tahoma" charset="0"/>
              </a:rPr>
            </a:br>
            <a:r>
              <a:rPr lang="en-US" altLang="en-US">
                <a:latin typeface="Tahoma" charset="0"/>
              </a:rPr>
              <a:t>John &amp; Elizabeth Mulkey</a:t>
            </a:r>
          </a:p>
        </p:txBody>
      </p:sp>
      <p:pic>
        <p:nvPicPr>
          <p:cNvPr id="23559" name="Picture 7" descr="Mulkey0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01612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7" grpId="0"/>
      <p:bldP spid="235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24200" y="-76200"/>
            <a:ext cx="5791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</a:rPr>
              <a:t>Mill Creek Baptist Church, Near Tompkinsville, Kentucky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</a:rPr>
              <a:t>John Mulkey, From A Family Of Baptist Preachers, Father Jonathon, Brother Philip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</a:rPr>
              <a:t>While Preaching From John 10:28 Closed His Bible And Said He Could No Longer Preach Calvinism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</a:rPr>
              <a:t>He Went Out One Door Of The Building Into The Snow, </a:t>
            </a:r>
            <a:r>
              <a:rPr lang="en-US" altLang="en-US" sz="2300">
                <a:latin typeface="Tahoma" charset="0"/>
                <a:sym typeface="FractionsAPlentySH" charset="0"/>
              </a:rPr>
              <a:t>2/3 Of Congregation Followed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  <a:sym typeface="FractionsAPlentySH" charset="0"/>
              </a:rPr>
              <a:t>He Did Not Originally Intend To Restore N.T. Christianity When He Walked Out.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  <a:sym typeface="FractionsAPlentySH" charset="0"/>
              </a:rPr>
              <a:t>Later He Joined Forces With </a:t>
            </a:r>
            <a:br>
              <a:rPr lang="en-US" altLang="en-US" sz="2300">
                <a:latin typeface="Tahoma" charset="0"/>
                <a:sym typeface="FractionsAPlentySH" charset="0"/>
              </a:rPr>
            </a:br>
            <a:r>
              <a:rPr lang="en-US" altLang="en-US" sz="2300">
                <a:latin typeface="Tahoma" charset="0"/>
                <a:sym typeface="FractionsAPlentySH" charset="0"/>
              </a:rPr>
              <a:t>Barton W. Stone &amp; Others In The “Christian” Movement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en-US" altLang="en-US" sz="2300">
                <a:latin typeface="Tahoma" charset="0"/>
                <a:sym typeface="FractionsAPlentySH" charset="0"/>
              </a:rPr>
              <a:t>Said That In The 53 Years Of His Ministry He Preached 10,000 Sermons And Baptized As Many People</a:t>
            </a:r>
            <a:endParaRPr lang="en-US" altLang="en-US" sz="2300">
              <a:latin typeface="Tahoma" charset="0"/>
            </a:endParaRPr>
          </a:p>
        </p:txBody>
      </p:sp>
      <p:pic>
        <p:nvPicPr>
          <p:cNvPr id="24579" name="Picture 3" descr="Mulkey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22907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2971800" cy="21336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ahoma" charset="0"/>
              </a:rPr>
              <a:t>John Mulkey</a:t>
            </a:r>
            <a:br>
              <a:rPr lang="en-US" altLang="en-US" sz="2800">
                <a:latin typeface="Tahoma" charset="0"/>
              </a:rPr>
            </a:br>
            <a:r>
              <a:rPr lang="en-US" altLang="en-US" sz="2800">
                <a:latin typeface="Tahoma" charset="0"/>
              </a:rPr>
              <a:t>Tompkinsville, KY</a:t>
            </a:r>
            <a:br>
              <a:rPr lang="en-US" altLang="en-US" sz="2800">
                <a:latin typeface="Tahoma" charset="0"/>
              </a:rPr>
            </a:br>
            <a:r>
              <a:rPr lang="en-US" altLang="en-US" sz="2800">
                <a:latin typeface="Tahoma" charset="0"/>
              </a:rPr>
              <a:t>1809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924800" cy="1905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Movements Independent Of Campbell &amp; Stone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458200" cy="4343400"/>
          </a:xfrm>
        </p:spPr>
        <p:txBody>
          <a:bodyPr/>
          <a:lstStyle/>
          <a:p>
            <a:pPr marL="395288" indent="-395288" algn="l" eaLnBrk="1" hangingPunct="1">
              <a:buFont typeface="Wingdings" charset="2"/>
              <a:buChar char="Ø"/>
            </a:pPr>
            <a:r>
              <a:rPr lang="en-US" altLang="en-US">
                <a:latin typeface="Tahoma" charset="0"/>
              </a:rPr>
              <a:t>To Some Campbell &amp; Stone Are Credited With Beginning Restoration</a:t>
            </a:r>
          </a:p>
          <a:p>
            <a:pPr marL="395288" indent="-395288" algn="l" eaLnBrk="1" hangingPunct="1">
              <a:buFont typeface="Wingdings" charset="2"/>
              <a:buChar char="Ø"/>
            </a:pPr>
            <a:r>
              <a:rPr lang="en-US" altLang="en-US">
                <a:latin typeface="Tahoma" charset="0"/>
              </a:rPr>
              <a:t>Some Predate These Men In Restoring New Testament Christianity</a:t>
            </a:r>
          </a:p>
          <a:p>
            <a:pPr marL="395288" indent="-395288" algn="l" eaLnBrk="1" hangingPunct="1">
              <a:buFont typeface="Wingdings" charset="2"/>
              <a:buChar char="Ø"/>
            </a:pPr>
            <a:r>
              <a:rPr lang="en-US" altLang="en-US">
                <a:latin typeface="Tahoma" charset="0"/>
              </a:rPr>
              <a:t>The Religious Freedom That This Country Was Built On Allowed Anyone With A Bible To Search The Scriptures And Obey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124200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Photo" r:id="rId3" imgW="7942857" imgH="12495238" progId="">
                  <p:embed/>
                </p:oleObj>
              </mc:Choice>
              <mc:Fallback>
                <p:oleObj name="Photo Editor Photo" r:id="rId3" imgW="7942857" imgH="124952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Earliest Restorers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53200" y="4038600"/>
            <a:ext cx="1981200" cy="2286000"/>
            <a:chOff x="3936" y="2544"/>
            <a:chExt cx="1248" cy="1440"/>
          </a:xfrm>
        </p:grpSpPr>
        <p:grpSp>
          <p:nvGrpSpPr>
            <p:cNvPr id="1047" name="Group 5"/>
            <p:cNvGrpSpPr>
              <a:grpSpLocks/>
            </p:cNvGrpSpPr>
            <p:nvPr/>
          </p:nvGrpSpPr>
          <p:grpSpPr bwMode="auto">
            <a:xfrm>
              <a:off x="3936" y="2544"/>
              <a:ext cx="1248" cy="1239"/>
              <a:chOff x="1728" y="1152"/>
              <a:chExt cx="2304" cy="2611"/>
            </a:xfrm>
          </p:grpSpPr>
          <p:pic>
            <p:nvPicPr>
              <p:cNvPr id="1049" name="Picture 6" descr="Okelleyjam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344"/>
                <a:ext cx="1634" cy="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0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152"/>
                <a:ext cx="2304" cy="86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James O'Kelley</a:t>
                </a:r>
              </a:p>
            </p:txBody>
          </p:sp>
        </p:grpSp>
        <p:sp>
          <p:nvSpPr>
            <p:cNvPr id="104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240" y="3783"/>
              <a:ext cx="704" cy="20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1738-1826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38200" y="1143000"/>
            <a:ext cx="1752600" cy="2057400"/>
            <a:chOff x="288" y="2160"/>
            <a:chExt cx="1440" cy="2016"/>
          </a:xfrm>
        </p:grpSpPr>
        <p:grpSp>
          <p:nvGrpSpPr>
            <p:cNvPr id="1043" name="Group 10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1045" name="Picture 11" descr="MVC-218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6" name="WordArt 12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7198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1044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781800" y="990600"/>
            <a:ext cx="1524000" cy="1981200"/>
            <a:chOff x="4080" y="2064"/>
            <a:chExt cx="1392" cy="2064"/>
          </a:xfrm>
        </p:grpSpPr>
        <p:grpSp>
          <p:nvGrpSpPr>
            <p:cNvPr id="1039" name="Group 15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1041" name="Picture 16" descr="MVC-219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104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139" name="AutoShape 19"/>
          <p:cNvSpPr>
            <a:spLocks noChangeArrowheads="1"/>
          </p:cNvSpPr>
          <p:nvPr/>
        </p:nvSpPr>
        <p:spPr bwMode="auto">
          <a:xfrm rot="1603125">
            <a:off x="5056188" y="3613150"/>
            <a:ext cx="1447800" cy="990600"/>
          </a:xfrm>
          <a:prstGeom prst="leftArrow">
            <a:avLst>
              <a:gd name="adj1" fmla="val 23611"/>
              <a:gd name="adj2" fmla="val 452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 rot="1603125">
            <a:off x="5867400" y="1828800"/>
            <a:ext cx="914400" cy="990600"/>
          </a:xfrm>
          <a:prstGeom prst="leftArrow">
            <a:avLst>
              <a:gd name="adj1" fmla="val 23611"/>
              <a:gd name="adj2" fmla="val 3093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 rot="-10616040">
            <a:off x="2441575" y="1485900"/>
            <a:ext cx="2895600" cy="788988"/>
          </a:xfrm>
          <a:prstGeom prst="leftArrow">
            <a:avLst>
              <a:gd name="adj1" fmla="val 23611"/>
              <a:gd name="adj2" fmla="val 11351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 rot="7113145">
            <a:off x="1986756" y="3575844"/>
            <a:ext cx="1893888" cy="838200"/>
          </a:xfrm>
          <a:prstGeom prst="leftArrow">
            <a:avLst>
              <a:gd name="adj1" fmla="val 23611"/>
              <a:gd name="adj2" fmla="val 698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85800" y="3581400"/>
            <a:ext cx="1600200" cy="2971800"/>
            <a:chOff x="384" y="1680"/>
            <a:chExt cx="1109" cy="2112"/>
          </a:xfrm>
        </p:grpSpPr>
        <p:graphicFrame>
          <p:nvGraphicFramePr>
            <p:cNvPr id="1027" name="Object 24"/>
            <p:cNvGraphicFramePr>
              <a:graphicFrameLocks noChangeAspect="1"/>
            </p:cNvGraphicFramePr>
            <p:nvPr/>
          </p:nvGraphicFramePr>
          <p:xfrm>
            <a:off x="384" y="1968"/>
            <a:ext cx="1109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Photo Editor Photo" r:id="rId8" imgW="3238952" imgH="5009524" progId="">
                    <p:embed/>
                  </p:oleObj>
                </mc:Choice>
                <mc:Fallback>
                  <p:oleObj name="Photo Editor Photo" r:id="rId8" imgW="3238952" imgH="5009524" progId="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92"/>
                        <a:stretch>
                          <a:fillRect/>
                        </a:stretch>
                      </p:blipFill>
                      <p:spPr bwMode="auto">
                        <a:xfrm>
                          <a:off x="384" y="1968"/>
                          <a:ext cx="1109" cy="1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432" y="1680"/>
              <a:ext cx="1035" cy="43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John Wright</a:t>
              </a:r>
            </a:p>
          </p:txBody>
        </p:sp>
        <p:sp>
          <p:nvSpPr>
            <p:cNvPr id="10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80" y="3552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1785-1851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39" grpId="0" animBg="1"/>
      <p:bldP spid="5140" grpId="0" animBg="1"/>
      <p:bldP spid="5141" grpId="0" animBg="1"/>
      <p:bldP spid="51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968625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3" imgW="7942857" imgH="12495238" progId="">
                  <p:embed/>
                </p:oleObj>
              </mc:Choice>
              <mc:Fallback>
                <p:oleObj name="Photo Editor Photo" r:id="rId3" imgW="7942857" imgH="124952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381000"/>
            <a:ext cx="2895600" cy="6400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Born In Lyme, Connecticut, </a:t>
            </a:r>
            <a:br>
              <a:rPr lang="en-US" altLang="en-US" sz="2200">
                <a:latin typeface="Tahoma" charset="0"/>
              </a:rPr>
            </a:br>
            <a:r>
              <a:rPr lang="en-US" altLang="en-US" sz="2200">
                <a:latin typeface="Tahoma" charset="0"/>
              </a:rPr>
              <a:t>June 17, 1769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His Father Was Baptist &amp; Mother A Congregationalist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At 8yrs. Sprinkled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Broke With Sandamanian Congregationalists In New England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1789 Immersed A Baptist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Went Into Universalism Three Times Over The Course Of His Life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Gave It Up By 1826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1802 – Taught That We Should Be Only Christians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304800"/>
            <a:ext cx="2590800" cy="3581400"/>
            <a:chOff x="288" y="2160"/>
            <a:chExt cx="1440" cy="2016"/>
          </a:xfrm>
        </p:grpSpPr>
        <p:grpSp>
          <p:nvGrpSpPr>
            <p:cNvPr id="2056" name="Group 5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2058" name="Picture 6" descr="MVC-218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7198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2057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153" name="AutoShape 9"/>
          <p:cNvSpPr>
            <a:spLocks noChangeArrowheads="1"/>
          </p:cNvSpPr>
          <p:nvPr/>
        </p:nvSpPr>
        <p:spPr bwMode="auto">
          <a:xfrm rot="-9954646">
            <a:off x="2587625" y="1143000"/>
            <a:ext cx="2662238" cy="788988"/>
          </a:xfrm>
          <a:prstGeom prst="leftArrow">
            <a:avLst>
              <a:gd name="adj1" fmla="val 23611"/>
              <a:gd name="adj2" fmla="val 1043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New England</a:t>
            </a:r>
          </a:p>
        </p:txBody>
      </p:sp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685800" y="4038600"/>
          <a:ext cx="17145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hoto Editor Photo" r:id="rId6" imgW="2324424" imgH="3486637" progId="">
                  <p:embed/>
                </p:oleObj>
              </mc:Choice>
              <mc:Fallback>
                <p:oleObj name="Photo Editor Photo" r:id="rId6" imgW="2324424" imgH="3486637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38600"/>
                        <a:ext cx="17145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  <p:bldP spid="6153" grpId="0" animBg="1"/>
      <p:bldP spid="615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8588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Elias Smith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114800" y="762000"/>
          <a:ext cx="448945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 Photo" r:id="rId3" imgW="5772956" imgH="7640116" progId="">
                  <p:embed/>
                </p:oleObj>
              </mc:Choice>
              <mc:Fallback>
                <p:oleObj name="Photo Editor Photo" r:id="rId3" imgW="5772956" imgH="76401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762000"/>
                        <a:ext cx="448945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MVC-218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1431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52400" y="3048000"/>
            <a:ext cx="37338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Began Journal In 1808 –</a:t>
            </a:r>
            <a:r>
              <a:rPr lang="en-US" altLang="en-US" sz="2000" i="1">
                <a:latin typeface="Tahoma" charset="0"/>
              </a:rPr>
              <a:t>Herald Of Gospel Liberty, </a:t>
            </a:r>
            <a:r>
              <a:rPr lang="en-US" altLang="en-US" sz="2000">
                <a:latin typeface="Tahoma" charset="0"/>
              </a:rPr>
              <a:t>Later Called </a:t>
            </a:r>
            <a:r>
              <a:rPr lang="en-US" altLang="en-US" sz="2000" i="1">
                <a:latin typeface="Tahoma" charset="0"/>
              </a:rPr>
              <a:t>The Gospel Proclaimer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1810 – Started Christian Church Woodstock, VT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360 Baptisms Within A Short Time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Met In Woodstock Courthouse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Never Heard Of Campbell Or 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76200" y="476250"/>
            <a:ext cx="31242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Moved From Mass. When He Was 8 Yrs. Old To Vermont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1793 Baptized Into Baptist Church, Woodstock, VT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Began To Preach 1801, Age 29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Began Planning At 21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Studied His Bible On His Own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Found Baptist To Be Unauthorized Name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Should Be A Christian Only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Organized 1</a:t>
            </a:r>
            <a:r>
              <a:rPr lang="en-US" altLang="en-US" baseline="30000">
                <a:latin typeface="Tahoma" charset="0"/>
              </a:rPr>
              <a:t>st</a:t>
            </a:r>
            <a:r>
              <a:rPr lang="en-US" altLang="en-US">
                <a:latin typeface="Tahoma" charset="0"/>
              </a:rPr>
              <a:t> Free Christian Church In New England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Denied Calvinism And Branded As Heretic By Free-Will Baptists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3048000" y="1066800"/>
          <a:ext cx="2921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 Editor Photo" r:id="rId3" imgW="6714286" imgH="12609524" progId="">
                  <p:embed/>
                </p:oleObj>
              </mc:Choice>
              <mc:Fallback>
                <p:oleObj name="Photo Editor Photo" r:id="rId3" imgW="6714286" imgH="126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2921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53200" y="457200"/>
            <a:ext cx="2362200" cy="3124200"/>
            <a:chOff x="4080" y="2064"/>
            <a:chExt cx="1392" cy="2064"/>
          </a:xfrm>
        </p:grpSpPr>
        <p:grpSp>
          <p:nvGrpSpPr>
            <p:cNvPr id="4104" name="Group 5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4106" name="Picture 6" descr="MVC-219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7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4105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225" name="AutoShape 9"/>
          <p:cNvSpPr>
            <a:spLocks noChangeArrowheads="1"/>
          </p:cNvSpPr>
          <p:nvPr/>
        </p:nvSpPr>
        <p:spPr bwMode="auto">
          <a:xfrm rot="1603125">
            <a:off x="5567363" y="2043113"/>
            <a:ext cx="1219200" cy="754062"/>
          </a:xfrm>
          <a:prstGeom prst="leftArrow">
            <a:avLst>
              <a:gd name="adj1" fmla="val 23611"/>
              <a:gd name="adj2" fmla="val 5001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New England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6096000" y="36576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Studied And Practiced Medicine For Many Years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Mastered Hebrew, Latin &amp; Greek Grammars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>
                <a:latin typeface="Tahoma" charset="0"/>
              </a:rPr>
              <a:t>Started Christian Churches In Vermont, New Hampshire &amp; Salem, Massachusetts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9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9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 bldLvl="2" autoUpdateAnimBg="0"/>
      <p:bldP spid="9225" grpId="0" animBg="1"/>
      <p:bldP spid="9226" grpId="0" autoUpdateAnimBg="0"/>
      <p:bldP spid="922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600" y="228600"/>
            <a:ext cx="4191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Char char="Ø"/>
            </a:pPr>
            <a:r>
              <a:rPr lang="en-US" altLang="en-US" sz="2400">
                <a:latin typeface="Tahoma" charset="0"/>
              </a:rPr>
              <a:t>Born In Ireland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Ø"/>
            </a:pPr>
            <a:r>
              <a:rPr lang="en-US" altLang="en-US" sz="2400">
                <a:latin typeface="Tahoma" charset="0"/>
              </a:rPr>
              <a:t>Moved To America At A Young Age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Ø"/>
            </a:pPr>
            <a:r>
              <a:rPr lang="en-US" altLang="en-US" sz="2400">
                <a:latin typeface="Tahoma" charset="0"/>
              </a:rPr>
              <a:t>Fell Under Influence Of Methodist Episcopal Church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Ø"/>
            </a:pPr>
            <a:r>
              <a:rPr lang="en-US" altLang="en-US" sz="2400">
                <a:latin typeface="Tahoma" charset="0"/>
              </a:rPr>
              <a:t>Ordained A Methodist Preacher And Circuit Rider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Ø"/>
            </a:pPr>
            <a:r>
              <a:rPr lang="en-US" altLang="en-US" sz="2400"/>
              <a:t>O’Kelley’s Concerns</a:t>
            </a:r>
          </a:p>
          <a:p>
            <a:pPr lvl="1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400"/>
              <a:t>Didn’t Like One Man Being Placed Over The Church</a:t>
            </a:r>
          </a:p>
          <a:p>
            <a:pPr lvl="1"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400"/>
              <a:t>Thought Circuit Riders Should Go Where They Felt The Need</a:t>
            </a:r>
            <a:endParaRPr lang="en-US" altLang="en-US" sz="2400">
              <a:latin typeface="Tahoma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48200" y="1295400"/>
            <a:ext cx="3962400" cy="4800600"/>
            <a:chOff x="3936" y="2544"/>
            <a:chExt cx="1248" cy="1440"/>
          </a:xfrm>
        </p:grpSpPr>
        <p:grpSp>
          <p:nvGrpSpPr>
            <p:cNvPr id="14341" name="Group 4"/>
            <p:cNvGrpSpPr>
              <a:grpSpLocks/>
            </p:cNvGrpSpPr>
            <p:nvPr/>
          </p:nvGrpSpPr>
          <p:grpSpPr bwMode="auto">
            <a:xfrm>
              <a:off x="3936" y="2544"/>
              <a:ext cx="1248" cy="1239"/>
              <a:chOff x="1728" y="1152"/>
              <a:chExt cx="2304" cy="2611"/>
            </a:xfrm>
          </p:grpSpPr>
          <p:pic>
            <p:nvPicPr>
              <p:cNvPr id="14343" name="Picture 5" descr="Okelleyjame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344"/>
                <a:ext cx="1634" cy="2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152"/>
                <a:ext cx="2304" cy="864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10800004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James O'Kelley</a:t>
                </a:r>
              </a:p>
            </p:txBody>
          </p:sp>
        </p:grpSp>
        <p:sp>
          <p:nvSpPr>
            <p:cNvPr id="14342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240" y="3783"/>
              <a:ext cx="704" cy="20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1738-1826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3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200400" y="76200"/>
            <a:ext cx="5867400" cy="914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James O’Kelley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kelleyj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0351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71628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ahoma" charset="0"/>
              </a:rPr>
              <a:t>O’Kelley Leaves Methodism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362200" y="1371600"/>
            <a:ext cx="6553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By 1792 – Other Than Francis Asbury, O’Kelley Was Probably The Most Influential Preacher Among Methodists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In 1789 – He Had Written </a:t>
            </a:r>
            <a:r>
              <a:rPr lang="en-US" altLang="en-US" sz="2000" i="1">
                <a:latin typeface="Tahoma" charset="0"/>
              </a:rPr>
              <a:t>Essays On Negro Slavery</a:t>
            </a:r>
            <a:endParaRPr lang="en-US" altLang="en-US" sz="2000">
              <a:latin typeface="Tahoma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He Was A Personal Friend To Thomas Jefferson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Had Addressed &amp; Preached Before The U.S. Congress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December 24, 1792 – Awkward Conference Of Methodist – Made Two Suggestions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If Circuit Riders Did Not Like Their Assigned Circuit, They Could Appeal To The Conference For Change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Proposed That The Bible Be Taken As Final Authority In All Doctrinal Matters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Tahoma" charset="0"/>
              </a:rPr>
              <a:t>Neither Were Accepted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 bldLvl="2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994</Words>
  <Application>Microsoft Macintosh PowerPoint</Application>
  <PresentationFormat>On-screen Show (4:3)</PresentationFormat>
  <Paragraphs>164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Tahoma</vt:lpstr>
      <vt:lpstr>Wingdings</vt:lpstr>
      <vt:lpstr>FractionsAPlentySH</vt:lpstr>
      <vt:lpstr>Default Design</vt:lpstr>
      <vt:lpstr>Photo Editor Photo</vt:lpstr>
      <vt:lpstr>Early Restoration In America</vt:lpstr>
      <vt:lpstr>Reasons To Study  Church History</vt:lpstr>
      <vt:lpstr>Movements Independent Of Campbell &amp; Stone</vt:lpstr>
      <vt:lpstr>Earliest Restorers</vt:lpstr>
      <vt:lpstr>New England</vt:lpstr>
      <vt:lpstr>Elias Smith</vt:lpstr>
      <vt:lpstr>New England</vt:lpstr>
      <vt:lpstr>James O’Kelley</vt:lpstr>
      <vt:lpstr>O’Kelley Leaves Methodism</vt:lpstr>
      <vt:lpstr>PowerPoint Presentation</vt:lpstr>
      <vt:lpstr>Christian Movement In Virginia &amp; North Carolina</vt:lpstr>
      <vt:lpstr>An Indiana Movement</vt:lpstr>
      <vt:lpstr>Movements Independent Of  Stone &amp; Campbell  Part II</vt:lpstr>
      <vt:lpstr>A Virginia Movement</vt:lpstr>
      <vt:lpstr>An Alabama  Movement Before 1826</vt:lpstr>
      <vt:lpstr>The Influence Of John Taylor</vt:lpstr>
      <vt:lpstr>PowerPoint Presentation</vt:lpstr>
      <vt:lpstr>Old Philadelphia, Viola, Tennessee</vt:lpstr>
      <vt:lpstr>Those Influenced By  Jesse Sewell</vt:lpstr>
      <vt:lpstr>The Work And Influence Of John &amp; Elizabeth Mulkey</vt:lpstr>
      <vt:lpstr>John Mulkey Tompkinsville, KY 1809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Restoration In America</dc:title>
  <dc:creator>Scott Harp</dc:creator>
  <cp:lastModifiedBy>Scott Harp</cp:lastModifiedBy>
  <cp:revision>8</cp:revision>
  <dcterms:created xsi:type="dcterms:W3CDTF">2007-09-22T22:05:40Z</dcterms:created>
  <dcterms:modified xsi:type="dcterms:W3CDTF">2018-01-15T14:12:52Z</dcterms:modified>
</cp:coreProperties>
</file>